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8"/>
  </p:notesMasterIdLst>
  <p:sldIdLst>
    <p:sldId id="256" r:id="rId2"/>
    <p:sldId id="495" r:id="rId3"/>
    <p:sldId id="781" r:id="rId4"/>
    <p:sldId id="779" r:id="rId5"/>
    <p:sldId id="402" r:id="rId6"/>
    <p:sldId id="403" r:id="rId7"/>
    <p:sldId id="503" r:id="rId8"/>
    <p:sldId id="395" r:id="rId9"/>
    <p:sldId id="397" r:id="rId10"/>
    <p:sldId id="398" r:id="rId11"/>
    <p:sldId id="399" r:id="rId12"/>
    <p:sldId id="405" r:id="rId13"/>
    <p:sldId id="408" r:id="rId14"/>
    <p:sldId id="412" r:id="rId15"/>
    <p:sldId id="414" r:id="rId16"/>
    <p:sldId id="416" r:id="rId17"/>
    <p:sldId id="418" r:id="rId18"/>
    <p:sldId id="419" r:id="rId19"/>
    <p:sldId id="422" r:id="rId20"/>
    <p:sldId id="486" r:id="rId21"/>
    <p:sldId id="524" r:id="rId22"/>
    <p:sldId id="515" r:id="rId23"/>
    <p:sldId id="432" r:id="rId24"/>
    <p:sldId id="433" r:id="rId25"/>
    <p:sldId id="787" r:id="rId26"/>
    <p:sldId id="1539" r:id="rId27"/>
    <p:sldId id="438" r:id="rId28"/>
    <p:sldId id="440" r:id="rId29"/>
    <p:sldId id="447" r:id="rId30"/>
    <p:sldId id="449" r:id="rId31"/>
    <p:sldId id="450" r:id="rId32"/>
    <p:sldId id="506" r:id="rId33"/>
    <p:sldId id="521" r:id="rId34"/>
    <p:sldId id="792" r:id="rId35"/>
    <p:sldId id="488" r:id="rId36"/>
    <p:sldId id="455" r:id="rId37"/>
    <p:sldId id="487" r:id="rId38"/>
    <p:sldId id="457" r:id="rId39"/>
    <p:sldId id="460" r:id="rId40"/>
    <p:sldId id="662" r:id="rId41"/>
    <p:sldId id="470" r:id="rId42"/>
    <p:sldId id="473" r:id="rId43"/>
    <p:sldId id="478" r:id="rId44"/>
    <p:sldId id="479" r:id="rId45"/>
    <p:sldId id="482" r:id="rId46"/>
    <p:sldId id="483" r:id="rId47"/>
    <p:sldId id="754" r:id="rId48"/>
    <p:sldId id="493" r:id="rId49"/>
    <p:sldId id="494" r:id="rId50"/>
    <p:sldId id="1385" r:id="rId51"/>
    <p:sldId id="850" r:id="rId52"/>
    <p:sldId id="1393" r:id="rId53"/>
    <p:sldId id="504" r:id="rId54"/>
    <p:sldId id="1395" r:id="rId55"/>
    <p:sldId id="836" r:id="rId56"/>
    <p:sldId id="1396" r:id="rId57"/>
    <p:sldId id="508" r:id="rId58"/>
    <p:sldId id="509" r:id="rId59"/>
    <p:sldId id="510" r:id="rId60"/>
    <p:sldId id="511" r:id="rId61"/>
    <p:sldId id="740" r:id="rId62"/>
    <p:sldId id="741" r:id="rId63"/>
    <p:sldId id="753" r:id="rId64"/>
    <p:sldId id="1398" r:id="rId65"/>
    <p:sldId id="742" r:id="rId66"/>
    <p:sldId id="1402" r:id="rId67"/>
    <p:sldId id="670" r:id="rId68"/>
    <p:sldId id="671" r:id="rId69"/>
    <p:sldId id="672" r:id="rId70"/>
    <p:sldId id="738" r:id="rId71"/>
    <p:sldId id="1406" r:id="rId72"/>
    <p:sldId id="694" r:id="rId73"/>
    <p:sldId id="700" r:id="rId74"/>
    <p:sldId id="701" r:id="rId75"/>
    <p:sldId id="702" r:id="rId76"/>
    <p:sldId id="704" r:id="rId77"/>
    <p:sldId id="705" r:id="rId78"/>
    <p:sldId id="744" r:id="rId79"/>
    <p:sldId id="711" r:id="rId80"/>
    <p:sldId id="844" r:id="rId81"/>
    <p:sldId id="715" r:id="rId82"/>
    <p:sldId id="725" r:id="rId83"/>
    <p:sldId id="1408" r:id="rId84"/>
    <p:sldId id="1411" r:id="rId85"/>
    <p:sldId id="1414" r:id="rId86"/>
    <p:sldId id="1415" r:id="rId87"/>
    <p:sldId id="1416" r:id="rId88"/>
    <p:sldId id="1419" r:id="rId89"/>
    <p:sldId id="530" r:id="rId90"/>
    <p:sldId id="538" r:id="rId91"/>
    <p:sldId id="540" r:id="rId92"/>
    <p:sldId id="539" r:id="rId93"/>
    <p:sldId id="541" r:id="rId94"/>
    <p:sldId id="609" r:id="rId95"/>
    <p:sldId id="624" r:id="rId96"/>
    <p:sldId id="625" r:id="rId97"/>
    <p:sldId id="1440" r:id="rId98"/>
    <p:sldId id="1473" r:id="rId99"/>
    <p:sldId id="1477" r:id="rId100"/>
    <p:sldId id="1478" r:id="rId101"/>
    <p:sldId id="1480" r:id="rId102"/>
    <p:sldId id="526" r:id="rId103"/>
    <p:sldId id="1483" r:id="rId104"/>
    <p:sldId id="1484" r:id="rId105"/>
    <p:sldId id="1485" r:id="rId106"/>
    <p:sldId id="1486" r:id="rId107"/>
    <p:sldId id="1487" r:id="rId108"/>
    <p:sldId id="534" r:id="rId109"/>
    <p:sldId id="1494" r:id="rId110"/>
    <p:sldId id="1496" r:id="rId111"/>
    <p:sldId id="1498" r:id="rId112"/>
    <p:sldId id="1499" r:id="rId113"/>
    <p:sldId id="544" r:id="rId114"/>
    <p:sldId id="545" r:id="rId115"/>
    <p:sldId id="546" r:id="rId116"/>
    <p:sldId id="1503" r:id="rId117"/>
    <p:sldId id="558" r:id="rId118"/>
    <p:sldId id="562" r:id="rId119"/>
    <p:sldId id="565" r:id="rId120"/>
    <p:sldId id="567" r:id="rId121"/>
    <p:sldId id="570" r:id="rId122"/>
    <p:sldId id="1505" r:id="rId123"/>
    <p:sldId id="1506" r:id="rId124"/>
    <p:sldId id="1509" r:id="rId125"/>
    <p:sldId id="1510" r:id="rId126"/>
    <p:sldId id="756" r:id="rId127"/>
    <p:sldId id="757" r:id="rId128"/>
    <p:sldId id="1511" r:id="rId129"/>
    <p:sldId id="749" r:id="rId130"/>
    <p:sldId id="750" r:id="rId131"/>
    <p:sldId id="1515" r:id="rId132"/>
    <p:sldId id="780" r:id="rId133"/>
    <p:sldId id="1518" r:id="rId134"/>
    <p:sldId id="759" r:id="rId135"/>
    <p:sldId id="760" r:id="rId136"/>
    <p:sldId id="761" r:id="rId137"/>
    <p:sldId id="763" r:id="rId138"/>
    <p:sldId id="765" r:id="rId139"/>
    <p:sldId id="766" r:id="rId140"/>
    <p:sldId id="768" r:id="rId141"/>
    <p:sldId id="773" r:id="rId142"/>
    <p:sldId id="774" r:id="rId143"/>
    <p:sldId id="1520" r:id="rId144"/>
    <p:sldId id="1521" r:id="rId145"/>
    <p:sldId id="602" r:id="rId146"/>
    <p:sldId id="605" r:id="rId147"/>
    <p:sldId id="1317" r:id="rId148"/>
    <p:sldId id="1523" r:id="rId149"/>
    <p:sldId id="1524" r:id="rId150"/>
    <p:sldId id="608" r:id="rId151"/>
    <p:sldId id="1318" r:id="rId152"/>
    <p:sldId id="606" r:id="rId153"/>
    <p:sldId id="607" r:id="rId154"/>
    <p:sldId id="636" r:id="rId155"/>
    <p:sldId id="637" r:id="rId156"/>
    <p:sldId id="1526" r:id="rId157"/>
    <p:sldId id="1528" r:id="rId158"/>
    <p:sldId id="1540" r:id="rId159"/>
    <p:sldId id="621" r:id="rId160"/>
    <p:sldId id="1542" r:id="rId161"/>
    <p:sldId id="626" r:id="rId162"/>
    <p:sldId id="1252" r:id="rId163"/>
    <p:sldId id="1290" r:id="rId164"/>
    <p:sldId id="1293" r:id="rId165"/>
    <p:sldId id="1253" r:id="rId166"/>
    <p:sldId id="1254" r:id="rId167"/>
    <p:sldId id="1255" r:id="rId168"/>
    <p:sldId id="1256" r:id="rId169"/>
    <p:sldId id="1258" r:id="rId170"/>
    <p:sldId id="1263" r:id="rId171"/>
    <p:sldId id="1272" r:id="rId172"/>
    <p:sldId id="1280" r:id="rId173"/>
    <p:sldId id="631" r:id="rId174"/>
    <p:sldId id="633" r:id="rId175"/>
    <p:sldId id="1390" r:id="rId176"/>
    <p:sldId id="627"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p:scale>
          <a:sx n="60" d="100"/>
          <a:sy n="60" d="100"/>
        </p:scale>
        <p:origin x="90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97.xml"/><Relationship Id="rId1" Type="http://schemas.openxmlformats.org/officeDocument/2006/relationships/slideLayout" Target="../slideLayouts/slideLayout21.xml"/><Relationship Id="rId5" Type="http://schemas.openxmlformats.org/officeDocument/2006/relationships/image" Target="../media/image5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6.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a:t>
            </a:r>
            <a:r>
              <a:rPr lang="en-US" dirty="0">
                <a:solidFill>
                  <a:srgbClr val="0070C0"/>
                </a:solidFill>
              </a:rPr>
              <a:t>co-processor</a:t>
            </a:r>
            <a:r>
              <a:rPr lang="en-US" dirty="0"/>
              <a:t>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t>
            </a:r>
            <a:r>
              <a:rPr lang="en-US" b="1" dirty="0">
                <a:solidFill>
                  <a:srgbClr val="7030A0"/>
                </a:solidFill>
              </a:rPr>
              <a:t>assigns one [more] block to an SM</a:t>
            </a:r>
            <a:r>
              <a:rPr lang="en-US" dirty="0"/>
              <a:t>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a:t>
            </a:r>
            <a:r>
              <a:rPr lang="en-US" b="1" dirty="0">
                <a:solidFill>
                  <a:srgbClr val="7030A0"/>
                </a:solidFill>
              </a:rPr>
              <a:t>schedules the execution of the threads in a block </a:t>
            </a:r>
            <a:r>
              <a:rPr lang="en-US" dirty="0"/>
              <a:t>onto the SM functional units </a:t>
            </a:r>
          </a:p>
          <a:p>
            <a:pPr lvl="2"/>
            <a:r>
              <a:rPr lang="en-US" dirty="0"/>
              <a:t>This is the more interesting scheduler</a:t>
            </a:r>
          </a:p>
          <a:p>
            <a:pPr marL="914400" lvl="2" indent="0">
              <a:buNone/>
            </a:pP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287902" y="1164584"/>
            <a:ext cx="8999936" cy="4528831"/>
          </a:xfrm>
        </p:spPr>
        <p:txBody>
          <a:bodyPr/>
          <a:lstStyle/>
          <a:p>
            <a:pPr marL="457200" indent="-457200">
              <a:spcBef>
                <a:spcPct val="10000"/>
              </a:spcBef>
            </a:pPr>
            <a:endParaRPr lang="en-US" sz="1800" dirty="0"/>
          </a:p>
          <a:p>
            <a:pPr marL="457200" indent="-457200">
              <a:spcBef>
                <a:spcPct val="10000"/>
              </a:spcBef>
            </a:pPr>
            <a:r>
              <a:rPr lang="en-US" sz="2000" dirty="0">
                <a:solidFill>
                  <a:srgbClr val="C00000"/>
                </a:solidFill>
              </a:rPr>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571500" lvl="1">
              <a:spcBef>
                <a:spcPct val="10000"/>
              </a:spcBef>
            </a:pPr>
            <a:endParaRPr lang="en-US" sz="1800" dirty="0"/>
          </a:p>
          <a:p>
            <a:pPr marL="571500" lvl="1">
              <a:spcBef>
                <a:spcPct val="10000"/>
              </a:spcBef>
            </a:pPr>
            <a:r>
              <a:rPr lang="en-US" sz="1800" dirty="0"/>
              <a:t>The odd warp index are handled by a scheduler, </a:t>
            </a:r>
          </a:p>
          <a:p>
            <a:pPr marL="342900" lvl="1" indent="0">
              <a:spcBef>
                <a:spcPct val="10000"/>
              </a:spcBef>
              <a:buNone/>
            </a:pPr>
            <a:r>
              <a:rPr lang="en-US" sz="1800" dirty="0"/>
              <a:t>     the even ones are handled by the other scheduler</a:t>
            </a:r>
          </a:p>
          <a:p>
            <a:pPr marL="1028700" lvl="2">
              <a:spcBef>
                <a:spcPct val="10000"/>
              </a:spcBef>
            </a:pPr>
            <a:r>
              <a:rPr lang="en-US" sz="1600" dirty="0"/>
              <a:t>No trading warps at run time between schedulers</a:t>
            </a:r>
          </a:p>
          <a:p>
            <a:pPr marL="342900" lvl="1" indent="0">
              <a:spcBef>
                <a:spcPct val="10000"/>
              </a:spcBef>
              <a:buNone/>
            </a:pPr>
            <a:endParaRPr lang="en-US" sz="1800" dirty="0"/>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ED53FAD-61A6-2E74-7E24-9297CE5A0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653" y="3240745"/>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52F8048-43BE-1C53-0537-0D14EE72E050}"/>
              </a:ext>
            </a:extLst>
          </p:cNvPr>
          <p:cNvSpPr txBox="1"/>
          <p:nvPr/>
        </p:nvSpPr>
        <p:spPr>
          <a:xfrm>
            <a:off x="7389600" y="6282913"/>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a:t>
            </a:r>
            <a:r>
              <a:rPr lang="en-US" dirty="0">
                <a:solidFill>
                  <a:srgbClr val="C00000"/>
                </a:solidFill>
              </a:rPr>
              <a:t>no cycle can more than 2 warps be dispatched for execution </a:t>
            </a:r>
            <a:r>
              <a:rPr lang="en-US" dirty="0"/>
              <a:t>on the SM’s functional units </a:t>
            </a:r>
          </a:p>
          <a:p>
            <a:pPr lvl="1"/>
            <a:endParaRPr lang="en-US" dirty="0"/>
          </a:p>
          <a:p>
            <a:r>
              <a:rPr lang="en-US" dirty="0">
                <a:solidFill>
                  <a:srgbClr val="C00000"/>
                </a:solidFill>
              </a:rPr>
              <a:t>Scoreboard is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a:t>
            </a:r>
            <a:r>
              <a:rPr lang="en-US" sz="2000" dirty="0">
                <a:solidFill>
                  <a:srgbClr val="C00000"/>
                </a:solidFill>
              </a:rPr>
              <a:t>might have more than two functional units working</a:t>
            </a:r>
            <a:r>
              <a:rPr lang="en-US" sz="2000" dirty="0"/>
              <a:t>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186488"/>
            <a:ext cx="5652233" cy="319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
        <p:nvSpPr>
          <p:cNvPr id="4" name="TextBox 3">
            <a:extLst>
              <a:ext uri="{FF2B5EF4-FFF2-40B4-BE49-F238E27FC236}">
                <a16:creationId xmlns:a16="http://schemas.microsoft.com/office/drawing/2014/main" id="{ACE620D4-1E79-F848-1614-92D8123A38B1}"/>
              </a:ext>
            </a:extLst>
          </p:cNvPr>
          <p:cNvSpPr txBox="1"/>
          <p:nvPr/>
        </p:nvSpPr>
        <p:spPr>
          <a:xfrm>
            <a:off x="422740" y="2826171"/>
            <a:ext cx="11728450" cy="369332"/>
          </a:xfrm>
          <a:prstGeom prst="rect">
            <a:avLst/>
          </a:prstGeom>
          <a:noFill/>
        </p:spPr>
        <p:txBody>
          <a:bodyPr wrap="square" rtlCol="0">
            <a:spAutoFit/>
          </a:bodyPr>
          <a:lstStyle/>
          <a:p>
            <a:r>
              <a:rPr lang="en-US" dirty="0">
                <a:solidFill>
                  <a:srgbClr val="7030A0"/>
                </a:solidFill>
              </a:rPr>
              <a:t>Threads / Warp = 32 -&gt; each Warp Scheduler can control at most 32 threads – there could be multiple Warp Schedulers</a:t>
            </a:r>
          </a:p>
        </p:txBody>
      </p:sp>
    </p:spTree>
    <p:extLst>
      <p:ext uri="{BB962C8B-B14F-4D97-AF65-F5344CB8AC3E}">
        <p14:creationId xmlns:p14="http://schemas.microsoft.com/office/powerpoint/2010/main" val="4079156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00B050"/>
                </a:solidFill>
              </a:rPr>
              <a:t>Ineligible</a:t>
            </a:r>
            <a:r>
              <a:rPr lang="en-US" dirty="0"/>
              <a:t> Warp (a subset of the </a:t>
            </a:r>
            <a:r>
              <a:rPr lang="en-US" dirty="0">
                <a:solidFill>
                  <a:srgbClr val="00B050"/>
                </a:solidFill>
              </a:rPr>
              <a:t>Active Warps, waiting on data or functional units</a:t>
            </a:r>
            <a:r>
              <a:rPr lang="en-US" dirty="0"/>
              <a:t>)</a:t>
            </a:r>
          </a:p>
          <a:p>
            <a:pPr lvl="2"/>
            <a:r>
              <a:rPr lang="en-US" dirty="0"/>
              <a:t>Another possible sub-state: </a:t>
            </a:r>
            <a:r>
              <a:rPr lang="en-US" dirty="0">
                <a:solidFill>
                  <a:srgbClr val="00B050"/>
                </a:solidFill>
              </a:rPr>
              <a:t>Eligible</a:t>
            </a:r>
            <a:r>
              <a:rPr lang="en-US" dirty="0"/>
              <a:t> Warps (a subset of the </a:t>
            </a:r>
            <a:r>
              <a:rPr lang="en-US" dirty="0">
                <a:solidFill>
                  <a:srgbClr val="00B050"/>
                </a:solidFill>
              </a:rPr>
              <a:t>Active</a:t>
            </a:r>
            <a:r>
              <a:rPr lang="en-US" dirty="0"/>
              <a:t> Warps)</a:t>
            </a:r>
          </a:p>
          <a:p>
            <a:pPr lvl="2"/>
            <a:r>
              <a:rPr lang="en-US" dirty="0"/>
              <a:t>Another possible sub-state: </a:t>
            </a:r>
            <a:r>
              <a:rPr lang="en-US" dirty="0">
                <a:solidFill>
                  <a:srgbClr val="00B050"/>
                </a:solidFill>
              </a:rPr>
              <a:t>Issued</a:t>
            </a:r>
            <a:r>
              <a:rPr lang="en-US" dirty="0"/>
              <a:t> Warps (</a:t>
            </a:r>
            <a:r>
              <a:rPr lang="en-US" dirty="0">
                <a:solidFill>
                  <a:srgbClr val="00B050"/>
                </a:solidFill>
              </a:rPr>
              <a:t>formerly Eligible, now executing</a:t>
            </a:r>
            <a:r>
              <a:rPr lang="en-US" dirty="0"/>
              <a:t>)</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232899"/>
            <a:ext cx="11474450" cy="4866276"/>
          </a:xfrm>
        </p:spPr>
        <p:txBody>
          <a:bodyPr>
            <a:normAutofit lnSpcReduction="10000"/>
          </a:bodyPr>
          <a:lstStyle/>
          <a:p>
            <a:endParaRPr lang="en-US" sz="1800" dirty="0"/>
          </a:p>
          <a:p>
            <a:r>
              <a:rPr lang="en-US" sz="20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2000" dirty="0">
                <a:solidFill>
                  <a:srgbClr val="7030A0"/>
                </a:solidFill>
              </a:rPr>
              <a:t>Max Threads / SM = 2048</a:t>
            </a:r>
            <a:r>
              <a:rPr lang="en-US" sz="2000" dirty="0"/>
              <a:t>, </a:t>
            </a:r>
            <a:r>
              <a:rPr lang="en-US" sz="2000" dirty="0">
                <a:solidFill>
                  <a:srgbClr val="7030A0"/>
                </a:solidFill>
              </a:rPr>
              <a:t>Max Threads / Block = 32</a:t>
            </a:r>
            <a:r>
              <a:rPr lang="en-US" sz="2000" dirty="0"/>
              <a:t>, so 2048 / 32 = 64 blocks -&gt; 64 &gt; </a:t>
            </a:r>
            <a:r>
              <a:rPr lang="en-US" sz="2000" dirty="0">
                <a:solidFill>
                  <a:srgbClr val="7030A0"/>
                </a:solidFill>
              </a:rPr>
              <a:t>32 = Max Blocks / SM</a:t>
            </a:r>
          </a:p>
          <a:p>
            <a:pPr marL="0" indent="0">
              <a:buNone/>
            </a:pPr>
            <a:r>
              <a:rPr lang="en-US" sz="2000" dirty="0"/>
              <a:t>                                                    Max Threads / Block = 128, so 2048 / 128 = 16 blocks -&gt; 16 &lt; 32 -&gt; all used</a:t>
            </a:r>
          </a:p>
          <a:p>
            <a:endParaRPr lang="en-US" sz="2000" dirty="0"/>
          </a:p>
          <a:p>
            <a:r>
              <a:rPr lang="en-US" sz="2000" dirty="0"/>
              <a:t>Many threads per block provide SM with many warps to switch between </a:t>
            </a:r>
          </a:p>
          <a:p>
            <a:pPr lvl="1"/>
            <a:r>
              <a:rPr lang="en-US" sz="1800" dirty="0"/>
              <a:t>This is how the GPU hides memory access latency</a:t>
            </a:r>
          </a:p>
          <a:p>
            <a:pPr lvl="2"/>
            <a:endParaRPr lang="en-US" sz="1100" dirty="0"/>
          </a:p>
          <a:p>
            <a:r>
              <a:rPr lang="en-US" sz="2000" dirty="0"/>
              <a:t>Resource like amount of </a:t>
            </a:r>
            <a:r>
              <a:rPr lang="en-US" sz="2000" dirty="0" err="1"/>
              <a:t>ShMem</a:t>
            </a:r>
            <a:r>
              <a:rPr lang="en-US" sz="2000" dirty="0"/>
              <a:t> &amp; size of </a:t>
            </a:r>
            <a:r>
              <a:rPr lang="en-US" sz="2000" dirty="0" err="1"/>
              <a:t>RegFile</a:t>
            </a:r>
            <a:r>
              <a:rPr lang="en-US" sz="20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F17E25C0-BCFC-F7CC-1026-6255AC51B9B7}"/>
              </a:ext>
            </a:extLst>
          </p:cNvPr>
          <p:cNvCxnSpPr/>
          <p:nvPr/>
        </p:nvCxnSpPr>
        <p:spPr>
          <a:xfrm>
            <a:off x="3770616" y="3544867"/>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5D82769-A36D-BEB1-DB07-47A4F3446C1D}"/>
              </a:ext>
            </a:extLst>
          </p:cNvPr>
          <p:cNvCxnSpPr/>
          <p:nvPr/>
        </p:nvCxnSpPr>
        <p:spPr>
          <a:xfrm>
            <a:off x="3803048" y="4378503"/>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185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a:t>
            </a:r>
            <a:r>
              <a:rPr lang="en-US" sz="2000" dirty="0">
                <a:solidFill>
                  <a:srgbClr val="C00000"/>
                </a:solidFill>
              </a:rPr>
              <a:t>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pPr marL="0" indent="0">
              <a:buNone/>
            </a:pPr>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a:t>
            </a:r>
          </a:p>
          <a:p>
            <a:pPr marL="457200" lvl="1" indent="0">
              <a:buNone/>
            </a:pPr>
            <a:r>
              <a:rPr lang="en-US" dirty="0">
                <a:latin typeface="Arial" pitchFamily="34" charset="0"/>
              </a:rPr>
              <a:t>     host application</a:t>
            </a:r>
          </a:p>
          <a:p>
            <a:endParaRPr lang="en-US" dirty="0"/>
          </a:p>
          <a:p>
            <a:pPr marL="0" indent="0">
              <a:buNone/>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255181" y="1232898"/>
            <a:ext cx="7232582" cy="5178907"/>
          </a:xfrm>
        </p:spPr>
        <p:txBody>
          <a:bodyPr>
            <a:normAutofit lnSpcReduction="10000"/>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400" dirty="0"/>
              <a:t>8K registers in each SM in G80</a:t>
            </a:r>
          </a:p>
          <a:p>
            <a:pPr lvl="1"/>
            <a:r>
              <a:rPr lang="en-US" sz="1400" dirty="0"/>
              <a:t>16K on Tesla</a:t>
            </a:r>
          </a:p>
          <a:p>
            <a:pPr lvl="1"/>
            <a:r>
              <a:rPr lang="en-US" sz="1400" dirty="0"/>
              <a:t>32K on Fermi</a:t>
            </a:r>
          </a:p>
          <a:p>
            <a:pPr lvl="1"/>
            <a:r>
              <a:rPr lang="en-US" sz="1400" dirty="0"/>
              <a:t>64K on Kepler and Maxwell, Pascal, Volta, and Ampere</a:t>
            </a:r>
          </a:p>
          <a:p>
            <a:pPr marL="457200" lvl="1" indent="0">
              <a:buNone/>
            </a:pPr>
            <a:endParaRPr lang="en-US" sz="1200" dirty="0"/>
          </a:p>
          <a:p>
            <a:r>
              <a:rPr lang="en-US" sz="1800" dirty="0"/>
              <a:t>Registers are </a:t>
            </a:r>
            <a:r>
              <a:rPr lang="en-US" sz="1800" u="sng" dirty="0"/>
              <a:t>dynamically partitioned</a:t>
            </a:r>
            <a:r>
              <a:rPr lang="en-US" sz="1800" dirty="0"/>
              <a:t> across all Blocks assigned to the SM</a:t>
            </a:r>
          </a:p>
          <a:p>
            <a:pPr lvl="1"/>
            <a:r>
              <a:rPr lang="en-US" sz="1600" dirty="0">
                <a:solidFill>
                  <a:srgbClr val="00B050"/>
                </a:solidFill>
              </a:rPr>
              <a:t>Registers are always evenly split between blocks</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600" dirty="0">
                <a:solidFill>
                  <a:srgbClr val="C00000"/>
                </a:solidFill>
              </a:rPr>
              <a:t>IMPORTANT</a:t>
            </a:r>
            <a:r>
              <a:rPr lang="en-US" sz="1600" dirty="0"/>
              <a:t>: A thread can have assigned by the compiler up to 255 registers</a:t>
            </a:r>
          </a:p>
          <a:p>
            <a:endParaRPr lang="en-US" sz="1900" dirty="0"/>
          </a:p>
          <a:p>
            <a:r>
              <a:rPr lang="en-US" sz="1900" dirty="0"/>
              <a:t>There is </a:t>
            </a:r>
            <a:r>
              <a:rPr lang="en-US" sz="1900" dirty="0">
                <a:solidFill>
                  <a:srgbClr val="0070C0"/>
                </a:solidFill>
              </a:rPr>
              <a:t>no parsimony</a:t>
            </a:r>
            <a:r>
              <a:rPr lang="en-US" sz="1900" dirty="0"/>
              <a:t> in usage of a register</a:t>
            </a:r>
          </a:p>
          <a:p>
            <a:pPr lvl="1"/>
            <a:r>
              <a:rPr lang="en-US" sz="1600" dirty="0"/>
              <a:t>Any data type that requires less then or equal to 4 bytes eats up a register</a:t>
            </a:r>
          </a:p>
          <a:p>
            <a:pPr lvl="1"/>
            <a:r>
              <a:rPr lang="en-US" sz="1600" dirty="0"/>
              <a:t>One char thus eats up an entire register</a:t>
            </a:r>
          </a:p>
          <a:p>
            <a:pPr lvl="1"/>
            <a:endParaRPr lang="en-US" sz="1600" dirty="0"/>
          </a:p>
        </p:txBody>
      </p:sp>
      <p:sp>
        <p:nvSpPr>
          <p:cNvPr id="207876" name="Rectangle 4"/>
          <p:cNvSpPr>
            <a:spLocks noChangeArrowheads="1"/>
          </p:cNvSpPr>
          <p:nvPr/>
        </p:nvSpPr>
        <p:spPr bwMode="auto">
          <a:xfrm>
            <a:off x="8173563" y="1468439"/>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8173563" y="1468439"/>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8173563" y="2611439"/>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8173563" y="3754439"/>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8173563" y="4897439"/>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9926163" y="1468439"/>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9926163" y="1468439"/>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9926163" y="2992439"/>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9926163" y="4516439"/>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8021163" y="1011240"/>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9910288" y="990602"/>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8325963" y="6172201"/>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a:t>
            </a:r>
            <a:r>
              <a:rPr lang="en-US" sz="1800" dirty="0">
                <a:solidFill>
                  <a:srgbClr val="C00000"/>
                </a:solidFill>
              </a:rPr>
              <a:t>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solidFill>
                  <a:srgbClr val="C00000"/>
                </a:solidFill>
              </a:rPr>
              <a:t>Register</a:t>
            </a:r>
            <a:r>
              <a:rPr lang="en-US" sz="1800" dirty="0"/>
              <a:t> spill, if too many registers are needed for computation (“high register pressure”)</a:t>
            </a:r>
          </a:p>
          <a:p>
            <a:pPr marL="682625" lvl="1" indent="-333375"/>
            <a:r>
              <a:rPr lang="en-US" sz="1800" dirty="0"/>
              <a:t>The </a:t>
            </a:r>
            <a:r>
              <a:rPr lang="en-US" sz="1800" dirty="0">
                <a:solidFill>
                  <a:srgbClr val="C00000"/>
                </a:solidFill>
              </a:rPr>
              <a:t>stack</a:t>
            </a:r>
            <a:r>
              <a:rPr lang="en-US" sz="1800" dirty="0"/>
              <a:t>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b="1" dirty="0">
                <a:solidFill>
                  <a:srgbClr val="C00000"/>
                </a:solidFill>
              </a:rPr>
              <a:t>Local memory has the same latency as global memory, </a:t>
            </a:r>
            <a:r>
              <a:rPr lang="en-US" sz="1800" b="1" i="1" dirty="0">
                <a:solidFill>
                  <a:srgbClr val="C00000"/>
                </a:solidFill>
              </a:rPr>
              <a:t>unless</a:t>
            </a:r>
            <a:r>
              <a:rPr lang="en-US" sz="1800" b="1" dirty="0">
                <a:solidFill>
                  <a:srgbClr val="C00000"/>
                </a:solidFill>
              </a:rPr>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027416"/>
            <a:ext cx="11269851" cy="5423753"/>
          </a:xfrm>
        </p:spPr>
        <p:txBody>
          <a:bodyPr/>
          <a:lstStyle/>
          <a:p>
            <a:pPr marL="457200" indent="-457200">
              <a:tabLst>
                <a:tab pos="6861175" algn="l"/>
              </a:tabLst>
            </a:pPr>
            <a:r>
              <a:rPr lang="en-US" sz="1800" dirty="0"/>
              <a:t>Register – dedicated HW on chip - single cycle	NOTE: you don’t have control over this</a:t>
            </a:r>
          </a:p>
          <a:p>
            <a:pPr marL="457200" indent="-457200">
              <a:tabLst>
                <a:tab pos="6861175" algn="l"/>
              </a:tabLst>
            </a:pPr>
            <a:r>
              <a:rPr lang="en-US" sz="1800" dirty="0"/>
              <a:t>Cache/Shared Memory – dedicated HW on chip – a few cycles	NOTE: </a:t>
            </a:r>
            <a:r>
              <a:rPr lang="en-US" sz="1800" b="1" dirty="0">
                <a:solidFill>
                  <a:srgbClr val="C00000"/>
                </a:solidFill>
              </a:rPr>
              <a:t>physically, like L1 cache</a:t>
            </a:r>
            <a:endParaRPr lang="en-US" sz="1800" dirty="0"/>
          </a:p>
          <a:p>
            <a:pPr marL="457200" indent="-457200"/>
            <a:r>
              <a:rPr lang="en-US" sz="1800" dirty="0"/>
              <a:t>Local Memory – DRAM, (if not in cache - *slow*; if cached – relatively fast)</a:t>
            </a:r>
          </a:p>
          <a:p>
            <a:pPr marL="457200" indent="-457200"/>
            <a:r>
              <a:rPr lang="en-US" sz="1800" dirty="0"/>
              <a:t>Global Memory – DRAM, no cache - *slow*; cached, is fast…</a:t>
            </a:r>
          </a:p>
          <a:p>
            <a:pPr marL="457200" indent="-457200"/>
            <a:r>
              <a:rPr lang="en-US" sz="1800" dirty="0"/>
              <a:t>Constant Memory – DRAM, cached, 10s…100s of cycles, depending on cache locality</a:t>
            </a:r>
          </a:p>
          <a:p>
            <a:pPr marL="457200" indent="-457200"/>
            <a:r>
              <a:rPr lang="en-US" sz="1800" dirty="0"/>
              <a:t>Texture Memory – DRAM, cached, 10s…100s of cycles, depending on cache locality</a:t>
            </a:r>
          </a:p>
          <a:p>
            <a:pPr marL="457200" indent="-457200"/>
            <a:r>
              <a:rPr lang="en-US" sz="1800" dirty="0"/>
              <a:t>Instruction Memory (invisible) – DRAM, cached</a:t>
            </a:r>
          </a:p>
        </p:txBody>
      </p:sp>
      <p:graphicFrame>
        <p:nvGraphicFramePr>
          <p:cNvPr id="2" name="Group 72">
            <a:extLst>
              <a:ext uri="{FF2B5EF4-FFF2-40B4-BE49-F238E27FC236}">
                <a16:creationId xmlns:a16="http://schemas.microsoft.com/office/drawing/2014/main" id="{BC0FFFB6-9268-2758-1B82-64C2E518F5BE}"/>
              </a:ext>
            </a:extLst>
          </p:cNvPr>
          <p:cNvGraphicFramePr>
            <a:graphicFrameLocks noGrp="1"/>
          </p:cNvGraphicFramePr>
          <p:nvPr>
            <p:extLst>
              <p:ext uri="{D42A27DB-BD31-4B8C-83A1-F6EECF244321}">
                <p14:modId xmlns:p14="http://schemas.microsoft.com/office/powerpoint/2010/main" val="3957120664"/>
              </p:ext>
            </p:extLst>
          </p:nvPr>
        </p:nvGraphicFramePr>
        <p:xfrm>
          <a:off x="2058920" y="3803172"/>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74">
            <a:extLst>
              <a:ext uri="{FF2B5EF4-FFF2-40B4-BE49-F238E27FC236}">
                <a16:creationId xmlns:a16="http://schemas.microsoft.com/office/drawing/2014/main" id="{3F40B6E8-C157-6219-6FE9-04D93EEC4BC3}"/>
              </a:ext>
            </a:extLst>
          </p:cNvPr>
          <p:cNvSpPr>
            <a:spLocks noChangeArrowheads="1"/>
          </p:cNvSpPr>
          <p:nvPr/>
        </p:nvSpPr>
        <p:spPr bwMode="auto">
          <a:xfrm>
            <a:off x="3049461" y="5875812"/>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Off-chip means on the GPU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high latency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961664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mc:Choice xmlns:a14="http://schemas.microsoft.com/office/drawing/2010/main"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a:t>No Bank Conflicts</a:t>
            </a:r>
          </a:p>
          <a:p>
            <a:pPr marL="974725" lvl="1" indent="-403225"/>
            <a:r>
              <a:rPr lang="en-US" sz="160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
        <p:nvSpPr>
          <p:cNvPr id="10" name="TextBox 9">
            <a:extLst>
              <a:ext uri="{FF2B5EF4-FFF2-40B4-BE49-F238E27FC236}">
                <a16:creationId xmlns:a16="http://schemas.microsoft.com/office/drawing/2014/main" id="{575C75C1-D025-60C2-4F7D-9721E5DF8361}"/>
              </a:ext>
            </a:extLst>
          </p:cNvPr>
          <p:cNvSpPr txBox="1"/>
          <p:nvPr/>
        </p:nvSpPr>
        <p:spPr>
          <a:xfrm>
            <a:off x="181366" y="5465135"/>
            <a:ext cx="7208262" cy="923330"/>
          </a:xfrm>
          <a:prstGeom prst="rect">
            <a:avLst/>
          </a:prstGeom>
          <a:noFill/>
        </p:spPr>
        <p:txBody>
          <a:bodyPr wrap="square" rtlCol="0">
            <a:spAutoFit/>
          </a:bodyPr>
          <a:lstStyle/>
          <a:p>
            <a:r>
              <a:rPr lang="en-US" b="1" dirty="0">
                <a:solidFill>
                  <a:srgbClr val="00B050"/>
                </a:solidFill>
              </a:rPr>
              <a:t>Avoid Conflicts: arranging the access in sequential way not parallel way </a:t>
            </a:r>
            <a:r>
              <a:rPr lang="en-US" dirty="0"/>
              <a:t>-- however, </a:t>
            </a:r>
            <a:r>
              <a:rPr lang="en-US" b="1" dirty="0">
                <a:solidFill>
                  <a:srgbClr val="00B050"/>
                </a:solidFill>
              </a:rPr>
              <a:t>sequential way is slow </a:t>
            </a:r>
            <a:r>
              <a:rPr lang="en-US" dirty="0"/>
              <a:t>as the next access needs to wait for its predecessor to finish before it starts</a:t>
            </a:r>
          </a:p>
        </p:txBody>
      </p:sp>
    </p:spTree>
    <p:extLst>
      <p:ext uri="{BB962C8B-B14F-4D97-AF65-F5344CB8AC3E}">
        <p14:creationId xmlns:p14="http://schemas.microsoft.com/office/powerpoint/2010/main" val="37912293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lstStyle/>
          <a:p>
            <a:endParaRPr lang="en-US" sz="2000" dirty="0"/>
          </a:p>
          <a:p>
            <a:r>
              <a:rPr lang="en-US" sz="2000" dirty="0"/>
              <a:t>From CUDA Programming Guide</a:t>
            </a:r>
          </a:p>
          <a:p>
            <a:pPr lvl="1"/>
            <a:r>
              <a:rPr lang="en-US" sz="1600" dirty="0"/>
              <a:t>Compiler is “free to optimize reads and writes to global or shared memory” provided</a:t>
            </a:r>
          </a:p>
          <a:p>
            <a:pPr lvl="2"/>
            <a:r>
              <a:rPr lang="en-US" sz="1300" dirty="0"/>
              <a:t>It respects the memory ordering semantics of memory fence functions</a:t>
            </a:r>
          </a:p>
          <a:p>
            <a:pPr lvl="2"/>
            <a:r>
              <a:rPr lang="en-US" sz="1300" dirty="0"/>
              <a:t>It respects memory visibility semantics of synchronization functions</a:t>
            </a:r>
          </a:p>
          <a:p>
            <a:pPr lvl="1"/>
            <a:endParaRPr lang="en-US" sz="1600" dirty="0"/>
          </a:p>
          <a:p>
            <a:pPr lvl="1"/>
            <a:r>
              <a:rPr lang="en-US" sz="1600" dirty="0"/>
              <a:t>What is the compiler allowed to do?</a:t>
            </a:r>
          </a:p>
          <a:p>
            <a:pPr lvl="2"/>
            <a:r>
              <a:rPr lang="en-US" sz="1300" dirty="0"/>
              <a:t>Example: store global reads into registers or L1 cache to speed up the computation</a:t>
            </a:r>
          </a:p>
          <a:p>
            <a:pPr lvl="1"/>
            <a:endParaRPr lang="en-US" sz="1500" dirty="0"/>
          </a:p>
          <a:p>
            <a:pPr lvl="1"/>
            <a:r>
              <a:rPr lang="en-US" sz="1600" dirty="0"/>
              <a:t>These “behind your back” optimizations disabled using the </a:t>
            </a:r>
            <a:r>
              <a:rPr lang="en-US" sz="1600" dirty="0">
                <a:solidFill>
                  <a:srgbClr val="0070C0"/>
                </a:solidFill>
                <a:latin typeface="Consolas" panose="020B0609020204030204" pitchFamily="49" charset="0"/>
                <a:cs typeface="Courier New" panose="02070309020205020404" pitchFamily="49" charset="0"/>
              </a:rPr>
              <a:t>volatile</a:t>
            </a:r>
            <a:r>
              <a:rPr lang="en-US" sz="1600" dirty="0"/>
              <a:t> keyword</a:t>
            </a:r>
          </a:p>
          <a:p>
            <a:pPr lvl="1"/>
            <a:endParaRPr lang="en-US" sz="1600" dirty="0"/>
          </a:p>
          <a:p>
            <a:pPr lvl="1"/>
            <a:r>
              <a:rPr lang="en-US" sz="1600" dirty="0"/>
              <a:t>CUDA: “If a variable located in global or shared memory is declared as </a:t>
            </a:r>
            <a:r>
              <a:rPr lang="en-US" sz="1600" dirty="0">
                <a:solidFill>
                  <a:srgbClr val="0070C0"/>
                </a:solidFill>
                <a:latin typeface="Consolas" panose="020B0609020204030204" pitchFamily="49" charset="0"/>
                <a:cs typeface="Courier New" panose="02070309020205020404" pitchFamily="49" charset="0"/>
              </a:rPr>
              <a:t>volatile</a:t>
            </a:r>
            <a:r>
              <a:rPr lang="en-US" sz="1600"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934948"/>
            <a:ext cx="8236368" cy="5732979"/>
          </a:xfrm>
        </p:spPr>
        <p:txBody>
          <a:bodyPr>
            <a:normAutofit/>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TLB hit == quicker address translation</a:t>
            </a:r>
          </a:p>
          <a:p>
            <a:r>
              <a:rPr lang="en-US" sz="2000" dirty="0"/>
              <a:t>The Bad: TLB miss -&gt; go to main memory -- required to read the PT entry</a:t>
            </a:r>
          </a:p>
          <a:p>
            <a:r>
              <a:rPr lang="en-US" sz="2000" dirty="0"/>
              <a:t>The Ugly: TLB miss again at main memory </a:t>
            </a:r>
          </a:p>
          <a:p>
            <a:pPr marL="0" indent="0">
              <a:spcBef>
                <a:spcPts val="600"/>
              </a:spcBef>
              <a:buNone/>
            </a:pPr>
            <a:r>
              <a:rPr lang="en-US" sz="2000" dirty="0"/>
              <a:t>                       -&gt; go to secondary memory -- </a:t>
            </a:r>
            <a:r>
              <a:rPr lang="en-US" sz="2000" dirty="0">
                <a:solidFill>
                  <a:srgbClr val="0070C0"/>
                </a:solidFill>
              </a:rPr>
              <a:t>page fault</a:t>
            </a:r>
          </a:p>
          <a:p>
            <a:pPr marL="0" indent="0">
              <a:spcBef>
                <a:spcPts val="600"/>
              </a:spcBef>
              <a:buNone/>
            </a:pPr>
            <a:r>
              <a:rPr lang="en-US" sz="2000" dirty="0">
                <a:solidFill>
                  <a:srgbClr val="0070C0"/>
                </a:solidFill>
              </a:rPr>
              <a:t>                       </a:t>
            </a:r>
            <a:r>
              <a:rPr lang="en-US" sz="2000" dirty="0"/>
              <a:t>== significant latency &amp; </a:t>
            </a:r>
            <a:r>
              <a:rPr lang="en-US" sz="2000" dirty="0">
                <a:solidFill>
                  <a:srgbClr val="0070C0"/>
                </a:solidFill>
              </a:rPr>
              <a:t>memory thrashing</a:t>
            </a:r>
          </a:p>
          <a:p>
            <a:pPr marL="0" indent="0">
              <a:spcBef>
                <a:spcPts val="600"/>
              </a:spcBef>
              <a:buNone/>
            </a:pPr>
            <a:r>
              <a:rPr lang="en-US" sz="2000" dirty="0"/>
              <a:t>                       == repeatedly hitting page faults that time wasted in </a:t>
            </a:r>
          </a:p>
          <a:p>
            <a:pPr marL="0" indent="0">
              <a:spcBef>
                <a:spcPts val="600"/>
              </a:spcBef>
              <a:buNone/>
            </a:pPr>
            <a:r>
              <a:rPr lang="en-US" sz="2000" dirty="0"/>
              <a:t>                             handling page faults dominates all the rest</a:t>
            </a:r>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 xmlns:a14="http://schemas.microsoft.com/office/drawing/2010/main"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 xmlns:a14="http://schemas.microsoft.com/office/drawing/2010/main">
                      <a:solidFill>
                        <a:srgbClr val="9966FF"/>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24572</Words>
  <Application>Microsoft Office PowerPoint</Application>
  <PresentationFormat>Widescreen</PresentationFormat>
  <Paragraphs>3489</Paragraphs>
  <Slides>176</Slides>
  <Notes>109</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176</vt:i4>
      </vt:variant>
    </vt:vector>
  </HeadingPairs>
  <TitlesOfParts>
    <vt:vector size="196" baseType="lpstr">
      <vt:lpstr>Courier</vt:lpstr>
      <vt:lpstr>Palatino</vt:lpstr>
      <vt:lpstr>PalatinoLinotype-Roman</vt:lpstr>
      <vt:lpstr>Arial</vt:lpstr>
      <vt:lpstr>Calibri</vt:lpstr>
      <vt:lpstr>Calibri Light</vt:lpstr>
      <vt:lpstr>Cambria Math</vt:lpstr>
      <vt:lpstr>Consolas</vt:lpstr>
      <vt:lpstr>Corbel</vt:lpstr>
      <vt:lpstr>Courier New</vt:lpstr>
      <vt:lpstr>Garamond</vt:lpstr>
      <vt:lpstr>Segoe UI Semibold</vt:lpstr>
      <vt:lpstr>Tahoma</vt:lpstr>
      <vt:lpstr>Times New Roman</vt:lpstr>
      <vt:lpstr>Trebuchet MS</vt:lpstr>
      <vt:lpstr>Verdana</vt:lpstr>
      <vt:lpstr>Wingdings</vt:lpstr>
      <vt:lpstr>Custom Design</vt:lpstr>
      <vt:lpstr>Worksheet</vt:lpstr>
      <vt:lpstr>Visio</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Memory Access Times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Data Hazards in Parallel Computing (not only GPU)</vt:lpstr>
      <vt:lpstr>Parallel computing, bottom line</vt:lpstr>
      <vt:lpstr>The CUDA __threadfence function, backdrop</vt:lpstr>
      <vt:lpstr>The CUDA __threadfence family of functions</vt:lpstr>
      <vt:lpstr>The concept of “memory consistency”</vt:lpstr>
      <vt:lpstr>The volatile qualifier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88</cp:revision>
  <dcterms:created xsi:type="dcterms:W3CDTF">2022-09-30T18:06:53Z</dcterms:created>
  <dcterms:modified xsi:type="dcterms:W3CDTF">2022-10-04T01:00:37Z</dcterms:modified>
</cp:coreProperties>
</file>